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80" r:id="rId2"/>
    <p:sldId id="277" r:id="rId3"/>
    <p:sldId id="278" r:id="rId4"/>
    <p:sldId id="281" r:id="rId5"/>
    <p:sldId id="284" r:id="rId6"/>
    <p:sldId id="285" r:id="rId7"/>
    <p:sldId id="286" r:id="rId8"/>
    <p:sldId id="296" r:id="rId9"/>
    <p:sldId id="297" r:id="rId10"/>
    <p:sldId id="265" r:id="rId11"/>
    <p:sldId id="262" r:id="rId12"/>
    <p:sldId id="259" r:id="rId13"/>
    <p:sldId id="299" r:id="rId14"/>
    <p:sldId id="258" r:id="rId15"/>
    <p:sldId id="256" r:id="rId16"/>
    <p:sldId id="271" r:id="rId17"/>
    <p:sldId id="267" r:id="rId18"/>
    <p:sldId id="270" r:id="rId19"/>
    <p:sldId id="275" r:id="rId20"/>
    <p:sldId id="283" r:id="rId21"/>
    <p:sldId id="288" r:id="rId22"/>
    <p:sldId id="293" r:id="rId23"/>
    <p:sldId id="300" r:id="rId24"/>
    <p:sldId id="295" r:id="rId25"/>
    <p:sldId id="298" r:id="rId26"/>
    <p:sldId id="29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0033CC"/>
    <a:srgbClr val="FF9900"/>
    <a:srgbClr val="FF6600"/>
    <a:srgbClr val="CC0000"/>
    <a:srgbClr val="FF5050"/>
    <a:srgbClr val="CC9900"/>
    <a:srgbClr val="B4A704"/>
    <a:srgbClr val="C8BA04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37945C-F3B7-4A2F-AC22-31B72601ABFB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B703B-FA72-4A04-B618-ED1F15C3A26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5375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703B-FA72-4A04-B618-ED1F15C3A269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1911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703B-FA72-4A04-B618-ED1F15C3A269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1952-7765-49B1-9649-06495D5FF8D0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02C68D-A0EC-47FD-B455-C77C790C5AD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1952-7765-49B1-9649-06495D5FF8D0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2C68D-A0EC-47FD-B455-C77C790C5A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1952-7765-49B1-9649-06495D5FF8D0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2C68D-A0EC-47FD-B455-C77C790C5A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79D1952-7765-49B1-9649-06495D5FF8D0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802C68D-A0EC-47FD-B455-C77C790C5AD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1952-7765-49B1-9649-06495D5FF8D0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2C68D-A0EC-47FD-B455-C77C790C5AD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1952-7765-49B1-9649-06495D5FF8D0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2C68D-A0EC-47FD-B455-C77C790C5AD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2C68D-A0EC-47FD-B455-C77C790C5AD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1952-7765-49B1-9649-06495D5FF8D0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1952-7765-49B1-9649-06495D5FF8D0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2C68D-A0EC-47FD-B455-C77C790C5AD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1952-7765-49B1-9649-06495D5FF8D0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2C68D-A0EC-47FD-B455-C77C790C5A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79D1952-7765-49B1-9649-06495D5FF8D0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802C68D-A0EC-47FD-B455-C77C790C5AD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1952-7765-49B1-9649-06495D5FF8D0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02C68D-A0EC-47FD-B455-C77C790C5AD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79D1952-7765-49B1-9649-06495D5FF8D0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802C68D-A0EC-47FD-B455-C77C790C5AD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gif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0_f34b_44794ae2_XL[1].jpg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6632"/>
            <a:ext cx="9144000" cy="6300700"/>
          </a:xfrm>
        </p:spPr>
      </p:pic>
      <p:pic>
        <p:nvPicPr>
          <p:cNvPr id="2" name="Салдатлар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7" name="Picture 7" descr="image35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157193"/>
            <a:ext cx="2032992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mage35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309593"/>
            <a:ext cx="1952600" cy="107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Ирина\Desktop\81810267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9198"/>
            <a:ext cx="9324527" cy="181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00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912035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1462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rect">
              <a:fillToRect t="100000" r="100000"/>
            </a:path>
            <a:tileRect l="-100000" b="-100000"/>
          </a:gradFill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3460624"/>
            <a:ext cx="9144000" cy="175432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SL_Nimbus" pitchFamily="2" charset="0"/>
              </a:rPr>
              <a:t>Беркем</a:t>
            </a:r>
            <a:r>
              <a:rPr lang="ru-RU" sz="5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SL_Nimbus" pitchFamily="2" charset="0"/>
              </a:rPr>
              <a:t> </a:t>
            </a:r>
            <a:r>
              <a:rPr lang="ru-RU" sz="5400" b="1" dirty="0" err="1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SL_Nimbus" pitchFamily="2" charset="0"/>
              </a:rPr>
              <a:t>дә онытылмаган</a:t>
            </a:r>
            <a:r>
              <a:rPr lang="ru-RU" sz="5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SL_Nimbus" pitchFamily="2" charset="0"/>
              </a:rPr>
              <a:t>, </a:t>
            </a:r>
          </a:p>
          <a:p>
            <a:pPr algn="ctr"/>
            <a:r>
              <a:rPr lang="ru-RU" sz="5400" b="1" dirty="0" err="1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SL_Nimbus" pitchFamily="2" charset="0"/>
              </a:rPr>
              <a:t>бернәрсә дә онытылмаган</a:t>
            </a:r>
            <a:r>
              <a:rPr lang="ru-RU" sz="5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SL_Nimbus" pitchFamily="2" charset="0"/>
              </a:rPr>
              <a:t> !</a:t>
            </a:r>
            <a:endParaRPr lang="ru-RU" sz="5400" b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bg1"/>
              </a:solidFill>
              <a:latin typeface="SL_Nimbus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Users\Алмаз\Desktop\Картинки\вов\091351af80f2cbd5254237b67c110c66.jpg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571500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1" i="0" u="none" strike="noStrike" cap="none" normalizeH="0" baseline="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6600"/>
                </a:solidFill>
                <a:effectLst/>
                <a:latin typeface="Georgia" pitchFamily="18" charset="0"/>
                <a:ea typeface="Times New Roman" pitchFamily="18" charset="0"/>
              </a:rPr>
              <a:t>Тукта, тыңла!</a:t>
            </a:r>
            <a:endParaRPr kumimoji="0" lang="ru-RU" sz="2800" b="0" i="0" u="none" strike="noStrike" cap="none" normalizeH="0" baseline="0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6600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1" i="0" u="none" strike="noStrike" cap="none" normalizeH="0" baseline="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6600"/>
                </a:solidFill>
                <a:effectLst/>
                <a:latin typeface="Georgia" pitchFamily="18" charset="0"/>
                <a:ea typeface="Times New Roman" pitchFamily="18" charset="0"/>
              </a:rPr>
              <a:t>Уятмагыз!</a:t>
            </a:r>
            <a:endParaRPr kumimoji="0" lang="ru-RU" sz="2800" b="0" i="0" u="none" strike="noStrike" cap="none" normalizeH="0" baseline="0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6600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1" i="0" u="none" strike="noStrike" cap="none" normalizeH="0" baseline="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6600"/>
                </a:solidFill>
                <a:effectLst/>
                <a:latin typeface="Georgia" pitchFamily="18" charset="0"/>
                <a:ea typeface="Times New Roman" pitchFamily="18" charset="0"/>
              </a:rPr>
              <a:t>Таш өстендә</a:t>
            </a:r>
            <a:endParaRPr kumimoji="0" lang="ru-RU" sz="2800" b="0" i="0" u="none" strike="noStrike" cap="none" normalizeH="0" baseline="0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6600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1" i="0" u="none" strike="noStrike" cap="none" normalizeH="0" baseline="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6600"/>
                </a:solidFill>
                <a:effectLst/>
                <a:latin typeface="Georgia" pitchFamily="18" charset="0"/>
                <a:ea typeface="Times New Roman" pitchFamily="18" charset="0"/>
              </a:rPr>
              <a:t>Кызыл йөрәк төсле ут яна</a:t>
            </a:r>
            <a:endParaRPr kumimoji="0" lang="ru-RU" sz="2800" b="0" i="0" u="none" strike="noStrike" cap="none" normalizeH="0" baseline="0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6600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1" i="0" u="none" strike="noStrike" cap="none" normalizeH="0" baseline="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6600"/>
                </a:solidFill>
                <a:effectLst/>
                <a:latin typeface="Georgia" pitchFamily="18" charset="0"/>
                <a:ea typeface="Times New Roman" pitchFamily="18" charset="0"/>
              </a:rPr>
              <a:t>Плитәдә сизгер йөрәк дөрли-</a:t>
            </a:r>
            <a:endParaRPr kumimoji="0" lang="ru-RU" sz="2800" b="0" i="0" u="none" strike="noStrike" cap="none" normalizeH="0" baseline="0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6600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1" i="0" u="none" strike="noStrike" cap="none" normalizeH="0" baseline="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6600"/>
                </a:solidFill>
                <a:effectLst/>
                <a:latin typeface="Georgia" pitchFamily="18" charset="0"/>
                <a:ea typeface="Times New Roman" pitchFamily="18" charset="0"/>
              </a:rPr>
              <a:t>Уяу бул син, Хәтер, йоклама.</a:t>
            </a:r>
            <a:endParaRPr kumimoji="0" lang="ru-RU" sz="2800" b="0" i="0" u="none" strike="noStrike" cap="none" normalizeH="0" baseline="0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6600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CCFF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1\Рабочий стол\гифы\01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450376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4500570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2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Җитмеш</a:t>
            </a:r>
            <a:r>
              <a:rPr lang="tt-RU" sz="2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 ел...</a:t>
            </a:r>
          </a:p>
          <a:p>
            <a:pPr algn="ctr"/>
            <a:r>
              <a:rPr lang="tt-RU" sz="2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Әмма терелмәгән,</a:t>
            </a:r>
          </a:p>
          <a:p>
            <a:pPr algn="ctr"/>
            <a:r>
              <a:rPr lang="tt-RU" sz="2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Капланмаган хәтер күгебез.</a:t>
            </a:r>
          </a:p>
          <a:p>
            <a:pPr algn="ctr"/>
            <a:r>
              <a:rPr lang="tt-RU" sz="2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Онытмадык.</a:t>
            </a:r>
          </a:p>
          <a:p>
            <a:pPr algn="ctr"/>
            <a:r>
              <a:rPr lang="tt-RU" sz="2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Оныта алмыйбыз.</a:t>
            </a:r>
          </a:p>
          <a:p>
            <a:pPr algn="ctr"/>
            <a:r>
              <a:rPr lang="tt-RU" sz="2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Онытырга тиеш түгелбез.</a:t>
            </a:r>
            <a:endParaRPr lang="ru-RU" sz="24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0" y="2643182"/>
            <a:ext cx="185738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t-RU" sz="1600" b="1" dirty="0" smtClean="0">
                <a:solidFill>
                  <a:srgbClr val="FF0000"/>
                </a:solidFill>
              </a:rPr>
              <a:t>Хәтер-мәңгелек!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9_may_0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5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8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Учителя\Мои документы\Мои рисунки\9_may_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1245"/>
            <a:ext cx="9144000" cy="689924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3571876"/>
            <a:ext cx="2928958" cy="1341906"/>
          </a:xfrm>
          <a:prstGeom prst="rect">
            <a:avLst/>
          </a:prstGeom>
          <a:solidFill>
            <a:srgbClr val="800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softRound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t-RU" sz="8120" b="1" dirty="0" smtClean="0">
                <a:ln w="381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МАЙ</a:t>
            </a:r>
            <a:endParaRPr lang="ru-RU" sz="8120" b="1" cap="none" spc="0" dirty="0">
              <a:ln w="3810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-71462"/>
            <a:ext cx="9144000" cy="1323439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16200000" scaled="1"/>
            <a:tileRect/>
          </a:gradFill>
          <a:ln>
            <a:noFill/>
          </a:ln>
          <a:scene3d>
            <a:camera prst="orthographicFront"/>
            <a:lightRig rig="flat" dir="tl">
              <a:rot lat="0" lon="0" rev="66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err="1" smtClean="0">
                <a:ln w="28575">
                  <a:solidFill>
                    <a:schemeClr val="tx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Җиңү белән </a:t>
            </a:r>
            <a:r>
              <a:rPr lang="ru-RU" sz="8000" b="1" cap="none" spc="0" dirty="0" smtClean="0">
                <a:ln w="28575">
                  <a:solidFill>
                    <a:schemeClr val="tx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!</a:t>
            </a:r>
            <a:endParaRPr lang="ru-RU" sz="8000" b="1" cap="none" spc="0" dirty="0">
              <a:ln w="28575">
                <a:solidFill>
                  <a:schemeClr val="tx2">
                    <a:lumMod val="75000"/>
                  </a:schemeClr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Учителя\Мои документы\Мои рисунки\9_may_0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70" y="0"/>
            <a:ext cx="9169871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214290"/>
            <a:ext cx="8372035" cy="2308324"/>
          </a:xfrm>
          <a:prstGeom prst="rect">
            <a:avLst/>
          </a:prstGeom>
          <a:solidFill>
            <a:srgbClr val="000066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ХАЛЫК Х</a:t>
            </a:r>
            <a:r>
              <a:rPr lang="tt-RU" sz="7200" b="1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ӘТЕРЕ</a:t>
            </a:r>
            <a:r>
              <a:rPr lang="ru-RU" sz="7200" b="1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7200" b="1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– МӘҢГЕЛЕК!</a:t>
            </a:r>
            <a:endParaRPr lang="ru-RU" sz="7200" b="1" i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Рабочий стол\гифы\0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54" y="0"/>
            <a:ext cx="6858016" cy="6858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78581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  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 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 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 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Й 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 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Ы</a:t>
            </a:r>
          </a:p>
          <a:p>
            <a:pPr lvl="0" algn="ctr"/>
            <a:r>
              <a:rPr lang="ru-RU" sz="4000" b="1" i="1" cap="all" dirty="0" err="1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</a:t>
            </a:r>
            <a:endParaRPr lang="ru-RU" sz="4000" b="1" i="1" cap="all" dirty="0">
              <a:ln w="9000" cmpd="sng">
                <a:solidFill>
                  <a:srgbClr val="D092A7">
                    <a:shade val="50000"/>
                    <a:satMod val="12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0"/>
            <a:ext cx="78581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092A7">
                        <a:shade val="20000"/>
                        <a:satMod val="245000"/>
                      </a:srgbClr>
                    </a:gs>
                    <a:gs pos="43000">
                      <a:srgbClr val="D092A7">
                        <a:satMod val="255000"/>
                      </a:srgbClr>
                    </a:gs>
                    <a:gs pos="48000">
                      <a:srgbClr val="D092A7">
                        <a:shade val="85000"/>
                        <a:satMod val="255000"/>
                      </a:srgbClr>
                    </a:gs>
                    <a:gs pos="100000">
                      <a:srgbClr val="D092A7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</a:p>
          <a:p>
            <a:pPr lvl="0" algn="ctr"/>
            <a:r>
              <a:rPr lang="ru-RU" sz="4000" b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092A7">
                        <a:shade val="20000"/>
                        <a:satMod val="245000"/>
                      </a:srgbClr>
                    </a:gs>
                    <a:gs pos="43000">
                      <a:srgbClr val="D092A7">
                        <a:satMod val="255000"/>
                      </a:srgbClr>
                    </a:gs>
                    <a:gs pos="48000">
                      <a:srgbClr val="D092A7">
                        <a:shade val="85000"/>
                        <a:satMod val="255000"/>
                      </a:srgbClr>
                    </a:gs>
                    <a:gs pos="100000">
                      <a:srgbClr val="D092A7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</a:p>
          <a:p>
            <a:pPr lvl="0" algn="ctr"/>
            <a:endParaRPr lang="ru-RU" sz="4000" b="1" cap="all" dirty="0" smtClean="0">
              <a:ln w="9000" cmpd="sng">
                <a:solidFill>
                  <a:srgbClr val="D092A7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D092A7">
                      <a:shade val="20000"/>
                      <a:satMod val="245000"/>
                    </a:srgbClr>
                  </a:gs>
                  <a:gs pos="43000">
                    <a:srgbClr val="D092A7">
                      <a:satMod val="255000"/>
                    </a:srgbClr>
                  </a:gs>
                  <a:gs pos="48000">
                    <a:srgbClr val="D092A7">
                      <a:shade val="85000"/>
                      <a:satMod val="255000"/>
                    </a:srgbClr>
                  </a:gs>
                  <a:gs pos="100000">
                    <a:srgbClr val="D092A7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lvl="0" algn="ctr"/>
            <a:r>
              <a:rPr lang="tt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ә</a:t>
            </a:r>
            <a:endParaRPr lang="ru-RU" sz="4000" b="1" i="1" cap="all" dirty="0" smtClean="0">
              <a:ln w="9000" cmpd="sng">
                <a:solidFill>
                  <a:srgbClr val="D092A7">
                    <a:shade val="50000"/>
                    <a:satMod val="12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lvl="0" algn="ctr"/>
            <a:r>
              <a:rPr lang="tt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</a:t>
            </a:r>
            <a:endParaRPr lang="ru-RU" sz="4000" b="1" i="1" cap="all" dirty="0" smtClean="0">
              <a:ln w="9000" cmpd="sng">
                <a:solidFill>
                  <a:srgbClr val="D092A7">
                    <a:shade val="50000"/>
                    <a:satMod val="12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lvl="0" algn="ctr"/>
            <a:r>
              <a:rPr lang="tt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</a:p>
          <a:p>
            <a:pPr lvl="0" algn="ctr"/>
            <a:r>
              <a:rPr lang="tt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</a:p>
          <a:p>
            <a:pPr lvl="0" algn="ctr"/>
            <a:endParaRPr lang="tt-RU" sz="4000" b="1" cap="all" dirty="0" smtClean="0">
              <a:ln w="9000" cmpd="sng">
                <a:solidFill>
                  <a:srgbClr val="D092A7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D092A7">
                      <a:shade val="20000"/>
                      <a:satMod val="245000"/>
                    </a:srgbClr>
                  </a:gs>
                  <a:gs pos="43000">
                    <a:srgbClr val="D092A7">
                      <a:satMod val="255000"/>
                    </a:srgbClr>
                  </a:gs>
                  <a:gs pos="48000">
                    <a:srgbClr val="D092A7">
                      <a:shade val="85000"/>
                      <a:satMod val="255000"/>
                    </a:srgbClr>
                  </a:gs>
                  <a:gs pos="100000">
                    <a:srgbClr val="D092A7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lvl="0" algn="ctr"/>
            <a:endParaRPr lang="tt-RU" sz="4000" b="1" cap="all" dirty="0" smtClean="0">
              <a:ln w="9000" cmpd="sng">
                <a:solidFill>
                  <a:srgbClr val="D092A7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D092A7">
                      <a:shade val="20000"/>
                      <a:satMod val="245000"/>
                    </a:srgbClr>
                  </a:gs>
                  <a:gs pos="43000">
                    <a:srgbClr val="D092A7">
                      <a:satMod val="255000"/>
                    </a:srgbClr>
                  </a:gs>
                  <a:gs pos="48000">
                    <a:srgbClr val="D092A7">
                      <a:shade val="85000"/>
                      <a:satMod val="255000"/>
                    </a:srgbClr>
                  </a:gs>
                  <a:gs pos="100000">
                    <a:srgbClr val="D092A7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lvl="0" algn="ctr"/>
            <a:endParaRPr lang="tt-RU" sz="4000" b="1" cap="all" dirty="0" smtClean="0">
              <a:ln w="9000" cmpd="sng">
                <a:solidFill>
                  <a:srgbClr val="D092A7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D092A7">
                      <a:shade val="20000"/>
                      <a:satMod val="245000"/>
                    </a:srgbClr>
                  </a:gs>
                  <a:gs pos="43000">
                    <a:srgbClr val="D092A7">
                      <a:satMod val="255000"/>
                    </a:srgbClr>
                  </a:gs>
                  <a:gs pos="48000">
                    <a:srgbClr val="D092A7">
                      <a:shade val="85000"/>
                      <a:satMod val="255000"/>
                    </a:srgbClr>
                  </a:gs>
                  <a:gs pos="100000">
                    <a:srgbClr val="D092A7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lvl="0" algn="ctr"/>
            <a:endParaRPr lang="ru-RU" sz="4000" b="1" cap="all" dirty="0">
              <a:ln w="9000" cmpd="sng">
                <a:solidFill>
                  <a:srgbClr val="D092A7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D092A7">
                      <a:shade val="20000"/>
                      <a:satMod val="245000"/>
                    </a:srgbClr>
                  </a:gs>
                  <a:gs pos="43000">
                    <a:srgbClr val="D092A7">
                      <a:satMod val="255000"/>
                    </a:srgbClr>
                  </a:gs>
                  <a:gs pos="48000">
                    <a:srgbClr val="D092A7">
                      <a:shade val="85000"/>
                      <a:satMod val="255000"/>
                    </a:srgbClr>
                  </a:gs>
                  <a:gs pos="100000">
                    <a:srgbClr val="D092A7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1"/>
            <a:ext cx="85725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  <a:p>
            <a:pPr lvl="0" algn="ctr"/>
            <a:r>
              <a:rPr lang="ru-RU" sz="4000" b="1" i="1" cap="all" dirty="0" err="1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lvl="0" algn="ctr"/>
            <a:r>
              <a:rPr lang="ru-RU" sz="4000" b="1" i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!!!</a:t>
            </a:r>
            <a:endParaRPr lang="ru-RU" sz="4000" b="1" i="1" cap="all" dirty="0">
              <a:ln w="9000" cmpd="sng">
                <a:solidFill>
                  <a:srgbClr val="D092A7">
                    <a:shade val="50000"/>
                    <a:satMod val="12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1\Рабочий стол\гифы\9_may_3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2930" cy="6858000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</p:spPr>
      </p:pic>
      <p:sp>
        <p:nvSpPr>
          <p:cNvPr id="6" name="Прямоугольник 5"/>
          <p:cNvSpPr/>
          <p:nvPr/>
        </p:nvSpPr>
        <p:spPr>
          <a:xfrm>
            <a:off x="5771205" y="3571876"/>
            <a:ext cx="1872629" cy="923330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t-RU" sz="5400" b="1" i="1" cap="none" spc="0" dirty="0" smtClean="0">
                <a:ln w="1143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FF9900">
                        <a:shade val="30000"/>
                        <a:satMod val="115000"/>
                      </a:srgbClr>
                    </a:gs>
                    <a:gs pos="50000">
                      <a:srgbClr val="FF9900">
                        <a:shade val="67500"/>
                        <a:satMod val="115000"/>
                      </a:srgbClr>
                    </a:gs>
                    <a:gs pos="100000">
                      <a:srgbClr val="FF99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МАЙ</a:t>
            </a:r>
            <a:endParaRPr lang="ru-RU" sz="5400" b="1" i="1" cap="none" spc="0" dirty="0">
              <a:ln w="11430">
                <a:solidFill>
                  <a:schemeClr val="bg1"/>
                </a:solidFill>
              </a:ln>
              <a:gradFill flip="none" rotWithShape="1">
                <a:gsLst>
                  <a:gs pos="0">
                    <a:srgbClr val="FF9900">
                      <a:shade val="30000"/>
                      <a:satMod val="115000"/>
                    </a:srgbClr>
                  </a:gs>
                  <a:gs pos="50000">
                    <a:srgbClr val="FF9900">
                      <a:shade val="67500"/>
                      <a:satMod val="115000"/>
                    </a:srgbClr>
                  </a:gs>
                  <a:gs pos="100000">
                    <a:srgbClr val="FF99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3357554" y="4429132"/>
            <a:ext cx="5286412" cy="193899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t-RU" sz="2400" b="1" cap="none" spc="0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Бөек Ватан сугышында җиңеп</a:t>
            </a:r>
          </a:p>
          <a:p>
            <a:r>
              <a:rPr lang="tt-RU" sz="24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Чыкканга да безнең бу елда</a:t>
            </a:r>
          </a:p>
          <a:p>
            <a:r>
              <a:rPr lang="tt-RU" sz="24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70</a:t>
            </a:r>
            <a:r>
              <a:rPr lang="tt-RU" sz="2400" b="1" cap="none" spc="0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ел тула .</a:t>
            </a:r>
          </a:p>
          <a:p>
            <a:r>
              <a:rPr lang="tt-RU" sz="24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Ул халыкның</a:t>
            </a:r>
          </a:p>
          <a:p>
            <a:r>
              <a:rPr lang="tt-RU" sz="2400" b="1" cap="none" spc="0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Бүгенгедәй яши уенда</a:t>
            </a:r>
            <a:endParaRPr lang="ru-RU" sz="2400" b="1" cap="none" spc="0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Рабочий стол\гифы\02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225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06" y="71414"/>
            <a:ext cx="9072594" cy="1477328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 rtlCol="0">
            <a:spAutoFit/>
          </a:bodyPr>
          <a:lstStyle/>
          <a:p>
            <a:pPr algn="just"/>
            <a:r>
              <a:rPr lang="tt-RU" sz="1700" b="1" dirty="0" smtClean="0">
                <a:solidFill>
                  <a:srgbClr val="CC0000"/>
                </a:solidFill>
              </a:rPr>
              <a:t>Батырлык ул – рухи матурлык... Халкыбыз улларының һәм кызларының Бөек Ватан сугышы чорында күрсәткән тиңдәшсез фидакар</a:t>
            </a:r>
            <a:r>
              <a:rPr lang="ru-RU" sz="1700" b="1" dirty="0" err="1" smtClean="0">
                <a:solidFill>
                  <a:srgbClr val="CC0000"/>
                </a:solidFill>
              </a:rPr>
              <a:t>ь</a:t>
            </a:r>
            <a:r>
              <a:rPr lang="tt-RU" sz="1700" b="1" dirty="0" smtClean="0">
                <a:solidFill>
                  <a:srgbClr val="CC0000"/>
                </a:solidFill>
              </a:rPr>
              <a:t>леге  дә күңеллләрдә мәңге җуелмас. Шул Олуг Батырлык алдында, безнең дәвер кешеләре генә түгел, киләсе гасырда яшәячәкләр дә башларын ияр әле.</a:t>
            </a:r>
          </a:p>
          <a:p>
            <a:pPr algn="r"/>
            <a:r>
              <a:rPr lang="tt-RU" sz="1100" b="1" dirty="0" smtClean="0">
                <a:solidFill>
                  <a:schemeClr val="bg1"/>
                </a:solidFill>
              </a:rPr>
              <a:t>Минтимер Шәймиев </a:t>
            </a:r>
          </a:p>
          <a:p>
            <a:pPr algn="r"/>
            <a:r>
              <a:rPr lang="tt-RU" sz="1100" b="1" dirty="0" smtClean="0">
                <a:solidFill>
                  <a:schemeClr val="bg1"/>
                </a:solidFill>
              </a:rPr>
              <a:t>Татарстан Республикасы беренче Президенты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2" descr="C:\Documents and Settings\1\Рабочий стол\гифы\02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9" y="152400"/>
            <a:ext cx="918225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1\Рабочий стол\гифы\02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9" y="-537504"/>
            <a:ext cx="9144001" cy="58579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57423" y="2025370"/>
            <a:ext cx="642942" cy="1046440"/>
          </a:xfrm>
          <a:prstGeom prst="rect">
            <a:avLst/>
          </a:prstGeom>
          <a:solidFill>
            <a:srgbClr val="C00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>
                  <a:solidFill>
                    <a:srgbClr val="FFFF00"/>
                  </a:solidFill>
                </a:ln>
                <a:solidFill>
                  <a:srgbClr val="FF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b="1" cap="none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май</a:t>
            </a:r>
            <a:endParaRPr lang="ru-RU" b="1" cap="none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4997247"/>
            <a:ext cx="6055568" cy="646331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3500000" scaled="1"/>
            <a:tileRect/>
          </a:gra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t-RU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Онытырга тиеш түгелбез!</a:t>
            </a:r>
            <a:endParaRPr lang="ru-RU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96195"/>
            <a:ext cx="9144000" cy="10618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t-RU" sz="6300" b="1" i="1" cap="none" spc="0" dirty="0" smtClean="0">
                <a:ln w="11430"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БӨЕК ҖИҢҮГӘ – </a:t>
            </a:r>
            <a:r>
              <a:rPr lang="tt-RU" sz="6300" b="1" i="1" dirty="0" smtClean="0">
                <a:ln w="11430"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</a:t>
            </a:r>
            <a:r>
              <a:rPr lang="tt-RU" sz="6300" b="1" i="1" cap="none" spc="0" dirty="0" smtClean="0">
                <a:ln w="11430"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ЕЛ</a:t>
            </a:r>
            <a:endParaRPr lang="ru-RU" sz="6300" b="1" i="1" cap="none" spc="0" dirty="0">
              <a:ln w="11430"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9_may_28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17"/>
            <a:ext cx="9144000" cy="63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72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4590069_430ff28afa2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776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сканирова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44" y="-440509"/>
            <a:ext cx="9144000" cy="7298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2195736" y="3429000"/>
            <a:ext cx="4627370" cy="2376264"/>
            <a:chOff x="4227" y="1933"/>
            <a:chExt cx="1130" cy="1287"/>
          </a:xfrm>
        </p:grpSpPr>
        <p:pic>
          <p:nvPicPr>
            <p:cNvPr id="4" name="Picture 10" descr="вечный огонь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47"/>
            <a:stretch>
              <a:fillRect/>
            </a:stretch>
          </p:blipFill>
          <p:spPr bwMode="auto">
            <a:xfrm>
              <a:off x="4227" y="2018"/>
              <a:ext cx="1116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8" descr="AG00355_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" y="1933"/>
              <a:ext cx="427" cy="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9" descr="вечный огонь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776"/>
            <a:stretch>
              <a:fillRect/>
            </a:stretch>
          </p:blipFill>
          <p:spPr bwMode="auto">
            <a:xfrm>
              <a:off x="4241" y="2659"/>
              <a:ext cx="1116" cy="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t-RU" b="1" i="1" dirty="0" smtClean="0">
                <a:latin typeface="Copperplate Gothic Bold" pitchFamily="34" charset="0"/>
              </a:rPr>
              <a:t>.</a:t>
            </a:r>
            <a:endParaRPr lang="tt-RU" b="1" i="1" dirty="0">
              <a:latin typeface="Copperplate Gothic Bold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t-RU" b="1" i="1" dirty="0" smtClean="0">
                <a:solidFill>
                  <a:schemeClr val="accent5">
                    <a:lumMod val="75000"/>
                  </a:schemeClr>
                </a:solidFill>
                <a:latin typeface="Copperplate Gothic Bold" pitchFamily="34" charset="0"/>
              </a:rPr>
              <a:t>Г</a:t>
            </a:r>
            <a:endParaRPr lang="tt-RU" b="1" i="1" dirty="0"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27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5f97ec2898f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7109" y="-25331"/>
            <a:ext cx="104046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2828836"/>
            <a:ext cx="7110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t-RU" sz="2400" b="1" i="1" dirty="0" smtClean="0">
                <a:solidFill>
                  <a:srgbClr val="FFFF00"/>
                </a:solidFill>
                <a:latin typeface="Times New Roman" pitchFamily="18" charset="0"/>
              </a:rPr>
              <a:t>Тик күпләре </a:t>
            </a:r>
            <a:r>
              <a:rPr lang="tt-RU" sz="2400" b="1" i="1" dirty="0">
                <a:solidFill>
                  <a:srgbClr val="FFFF00"/>
                </a:solidFill>
                <a:latin typeface="Times New Roman" pitchFamily="18" charset="0"/>
              </a:rPr>
              <a:t>җиңү юлларында,</a:t>
            </a:r>
            <a:endParaRPr lang="ru-RU" sz="2400" b="1" i="1" dirty="0">
              <a:solidFill>
                <a:srgbClr val="FFFF00"/>
              </a:solidFill>
              <a:latin typeface="Times New Roman" pitchFamily="18" charset="0"/>
            </a:endParaRPr>
          </a:p>
          <a:p>
            <a:pPr algn="r"/>
            <a:r>
              <a:rPr lang="tt-RU" sz="2400" b="1" i="1" dirty="0" smtClean="0">
                <a:solidFill>
                  <a:srgbClr val="FFFF00"/>
                </a:solidFill>
                <a:latin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Башын </a:t>
            </a:r>
            <a:r>
              <a:rPr lang="tt-RU" sz="2400" b="1" i="1" dirty="0">
                <a:solidFill>
                  <a:srgbClr val="FFFF00"/>
                </a:solidFill>
                <a:latin typeface="Times New Roman" pitchFamily="18" charset="0"/>
              </a:rPr>
              <a:t>салган чит ят җирләрдә.</a:t>
            </a:r>
            <a:endParaRPr lang="ru-RU" sz="2400" b="1" i="1" dirty="0">
              <a:solidFill>
                <a:srgbClr val="FFFF00"/>
              </a:solidFill>
              <a:latin typeface="Times New Roman" pitchFamily="18" charset="0"/>
            </a:endParaRPr>
          </a:p>
          <a:p>
            <a:pPr algn="r"/>
            <a:r>
              <a:rPr lang="tt-RU" sz="2400" b="1" i="1" dirty="0">
                <a:solidFill>
                  <a:srgbClr val="FFFF00"/>
                </a:solidFill>
                <a:latin typeface="Times New Roman" pitchFamily="18" charset="0"/>
              </a:rPr>
              <a:t>Гәүдәләре анда,исемнәре</a:t>
            </a:r>
            <a:endParaRPr lang="ru-RU" sz="2400" b="1" i="1" dirty="0">
              <a:solidFill>
                <a:srgbClr val="FFFF00"/>
              </a:solidFill>
              <a:latin typeface="Times New Roman" pitchFamily="18" charset="0"/>
            </a:endParaRPr>
          </a:p>
          <a:p>
            <a:pPr algn="r"/>
            <a:r>
              <a:rPr lang="tt-RU" sz="2400" b="1" i="1" dirty="0">
                <a:solidFill>
                  <a:srgbClr val="FFFF00"/>
                </a:solidFill>
                <a:latin typeface="Times New Roman" pitchFamily="18" charset="0"/>
              </a:rPr>
              <a:t>Онытылмый безнең телләрдә.</a:t>
            </a:r>
          </a:p>
        </p:txBody>
      </p:sp>
    </p:spTree>
    <p:extLst>
      <p:ext uri="{BB962C8B-B14F-4D97-AF65-F5344CB8AC3E}">
        <p14:creationId xmlns:p14="http://schemas.microsoft.com/office/powerpoint/2010/main" val="45003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Ирина\Desktop\86975077_74974637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0678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Ирина\Desktop\98180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44824"/>
            <a:ext cx="226774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37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624a5b93cd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324528" cy="683289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805574" y="-87589"/>
            <a:ext cx="459715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endParaRPr lang="tt-RU" sz="3200" b="1" dirty="0" smtClean="0">
              <a:latin typeface="Castellar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tt-RU" sz="3200" b="1" dirty="0" smtClean="0">
                <a:latin typeface="Castellar" pitchFamily="18" charset="0"/>
              </a:rPr>
              <a:t>ҖИҢҮ </a:t>
            </a:r>
            <a:r>
              <a:rPr lang="tt-RU" sz="3200" b="1" dirty="0">
                <a:latin typeface="Castellar" pitchFamily="18" charset="0"/>
              </a:rPr>
              <a:t>КӨНЕ БЕЛӘН!</a:t>
            </a:r>
            <a:endParaRPr lang="ru-RU" sz="3200" b="1" dirty="0">
              <a:latin typeface="Castellar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24544" y="2828836"/>
            <a:ext cx="57606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t-RU" b="1" i="1" dirty="0" smtClean="0">
              <a:solidFill>
                <a:schemeClr val="hlink"/>
              </a:solidFill>
              <a:latin typeface="Copperplate Gothic Bold" pitchFamily="34" charset="0"/>
            </a:endParaRPr>
          </a:p>
          <a:p>
            <a:pPr algn="ctr"/>
            <a:endParaRPr lang="tt-RU" b="1" i="1" dirty="0">
              <a:solidFill>
                <a:schemeClr val="hlink"/>
              </a:solidFill>
              <a:latin typeface="Copperplate Gothic Bold" pitchFamily="34" charset="0"/>
            </a:endParaRPr>
          </a:p>
          <a:p>
            <a:pPr algn="ctr"/>
            <a:endParaRPr lang="tt-RU" b="1" i="1" dirty="0" smtClean="0">
              <a:solidFill>
                <a:schemeClr val="hlink"/>
              </a:solidFill>
              <a:latin typeface="Copperplate Gothic Bold" pitchFamily="34" charset="0"/>
            </a:endParaRPr>
          </a:p>
          <a:p>
            <a:pPr algn="ctr"/>
            <a:endParaRPr lang="tt-RU" b="1" i="1" dirty="0">
              <a:solidFill>
                <a:schemeClr val="hlink"/>
              </a:solidFill>
              <a:latin typeface="Copperplate Gothic Bold" pitchFamily="34" charset="0"/>
            </a:endParaRPr>
          </a:p>
          <a:p>
            <a:pPr algn="ctr"/>
            <a:r>
              <a:rPr lang="tt-RU" sz="2800" b="1" i="1" dirty="0" smtClean="0">
                <a:solidFill>
                  <a:srgbClr val="FF0000"/>
                </a:solidFill>
                <a:latin typeface="Copperplate Gothic Bold" pitchFamily="34" charset="0"/>
              </a:rPr>
              <a:t>Җиңү </a:t>
            </a:r>
            <a:r>
              <a:rPr lang="tt-RU" sz="2800" b="1" i="1" dirty="0">
                <a:solidFill>
                  <a:srgbClr val="FF0000"/>
                </a:solidFill>
                <a:latin typeface="Copperplate Gothic Bold" pitchFamily="34" charset="0"/>
              </a:rPr>
              <a:t>данын илнең салютлары</a:t>
            </a:r>
            <a:endParaRPr lang="ru-RU" sz="2800" b="1" i="1" dirty="0">
              <a:solidFill>
                <a:srgbClr val="FF0000"/>
              </a:solidFill>
              <a:latin typeface="Copperplate Gothic Bold" pitchFamily="34" charset="0"/>
            </a:endParaRPr>
          </a:p>
          <a:p>
            <a:pPr algn="ctr"/>
            <a:r>
              <a:rPr lang="tt-RU" sz="2800" b="1" i="1" dirty="0">
                <a:solidFill>
                  <a:srgbClr val="FF0000"/>
                </a:solidFill>
                <a:latin typeface="Copperplate Gothic Bold" pitchFamily="34" charset="0"/>
              </a:rPr>
              <a:t>Гасырларга алып барырлар,</a:t>
            </a:r>
            <a:endParaRPr lang="ru-RU" sz="2800" b="1" i="1" dirty="0">
              <a:solidFill>
                <a:srgbClr val="FF0000"/>
              </a:solidFill>
              <a:latin typeface="Copperplate Gothic Bold" pitchFamily="34" charset="0"/>
            </a:endParaRPr>
          </a:p>
          <a:p>
            <a:pPr algn="ctr"/>
            <a:r>
              <a:rPr lang="tt-RU" sz="2800" b="1" i="1" dirty="0">
                <a:solidFill>
                  <a:srgbClr val="FF0000"/>
                </a:solidFill>
                <a:latin typeface="Copperplate Gothic Bold" pitchFamily="34" charset="0"/>
              </a:rPr>
              <a:t>Яшь буыннар безнең батырларны</a:t>
            </a:r>
            <a:endParaRPr lang="ru-RU" sz="2800" b="1" i="1" dirty="0">
              <a:solidFill>
                <a:srgbClr val="FF0000"/>
              </a:solidFill>
              <a:latin typeface="Copperplate Gothic Bold" pitchFamily="34" charset="0"/>
            </a:endParaRPr>
          </a:p>
          <a:p>
            <a:pPr algn="ctr"/>
            <a:r>
              <a:rPr lang="tt-RU" sz="2800" b="1" i="1" dirty="0">
                <a:solidFill>
                  <a:srgbClr val="FF0000"/>
                </a:solidFill>
                <a:latin typeface="Copperplate Gothic Bold" pitchFamily="34" charset="0"/>
              </a:rPr>
              <a:t>Хөрмәт белән искә алырлар.</a:t>
            </a:r>
          </a:p>
        </p:txBody>
      </p:sp>
    </p:spTree>
    <p:extLst>
      <p:ext uri="{BB962C8B-B14F-4D97-AF65-F5344CB8AC3E}">
        <p14:creationId xmlns:p14="http://schemas.microsoft.com/office/powerpoint/2010/main" val="99445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рина\Desktop\100695138_orig_b04509c4174612f4016158c5c798f52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4000"/>
            <a:ext cx="8784976" cy="635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41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892480" cy="6408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33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bff_acccd490_XL[1]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188640"/>
            <a:ext cx="8208912" cy="6120680"/>
          </a:xfrm>
        </p:spPr>
      </p:pic>
    </p:spTree>
    <p:extLst>
      <p:ext uri="{BB962C8B-B14F-4D97-AF65-F5344CB8AC3E}">
        <p14:creationId xmlns:p14="http://schemas.microsoft.com/office/powerpoint/2010/main" val="236522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fghan-nov-24-3[1]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188640"/>
            <a:ext cx="8856984" cy="6480720"/>
          </a:xfrm>
        </p:spPr>
      </p:pic>
      <p:pic>
        <p:nvPicPr>
          <p:cNvPr id="5" name="Picture 2" descr="C:\Users\Ирина\Desktop\71053930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87"/>
            <a:ext cx="3275856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38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Provozhal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99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1210250255_71dbac6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0040"/>
            <a:ext cx="9144000" cy="753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842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46b9384fd6f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71222"/>
            <a:ext cx="9324528" cy="730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076057" y="-171400"/>
            <a:ext cx="4067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tt-RU" sz="2400" b="1" i="1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tt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Үләм </a:t>
            </a:r>
            <a:r>
              <a:rPr lang="tt-RU" sz="2400" b="1" i="1" dirty="0">
                <a:solidFill>
                  <a:srgbClr val="FF0000"/>
                </a:solidFill>
                <a:latin typeface="Times New Roman" pitchFamily="18" charset="0"/>
              </a:rPr>
              <a:t>икән, үкенечле түгел</a:t>
            </a:r>
          </a:p>
          <a:p>
            <a:pPr algn="ctr">
              <a:spcBef>
                <a:spcPct val="50000"/>
              </a:spcBef>
            </a:pPr>
            <a:r>
              <a:rPr lang="tt-RU" sz="2400" b="1" i="1" dirty="0">
                <a:solidFill>
                  <a:srgbClr val="FF0000"/>
                </a:solidFill>
                <a:latin typeface="Times New Roman" pitchFamily="18" charset="0"/>
              </a:rPr>
              <a:t>Бу үлемнең миңа килүе,</a:t>
            </a:r>
          </a:p>
          <a:p>
            <a:pPr algn="ctr">
              <a:spcBef>
                <a:spcPct val="50000"/>
              </a:spcBef>
            </a:pPr>
            <a:r>
              <a:rPr lang="tt-RU" sz="2400" b="1" i="1" dirty="0">
                <a:solidFill>
                  <a:srgbClr val="FF0000"/>
                </a:solidFill>
                <a:latin typeface="Times New Roman" pitchFamily="18" charset="0"/>
              </a:rPr>
              <a:t> Бөек җыр ул- Бөек Ватан өчен</a:t>
            </a:r>
          </a:p>
          <a:p>
            <a:pPr algn="ctr">
              <a:spcBef>
                <a:spcPct val="50000"/>
              </a:spcBef>
            </a:pPr>
            <a:r>
              <a:rPr lang="tt-RU" sz="2400" b="1" i="1" dirty="0">
                <a:solidFill>
                  <a:srgbClr val="FF0000"/>
                </a:solidFill>
                <a:latin typeface="Times New Roman" pitchFamily="18" charset="0"/>
              </a:rPr>
              <a:t>Сугыш кырларында үлүе.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69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9_may_2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52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46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img--i-7529-w-64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590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88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803</TotalTime>
  <Words>235</Words>
  <Application>Microsoft Office PowerPoint</Application>
  <PresentationFormat>Экран (4:3)</PresentationFormat>
  <Paragraphs>85</Paragraphs>
  <Slides>26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РИМ</dc:creator>
  <cp:lastModifiedBy>Разиф</cp:lastModifiedBy>
  <cp:revision>108</cp:revision>
  <dcterms:created xsi:type="dcterms:W3CDTF">2010-04-06T14:27:13Z</dcterms:created>
  <dcterms:modified xsi:type="dcterms:W3CDTF">2015-02-19T07:18:55Z</dcterms:modified>
</cp:coreProperties>
</file>